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2" r:id="rId1"/>
  </p:sldMasterIdLst>
  <p:notesMasterIdLst>
    <p:notesMasterId r:id="rId11"/>
  </p:notesMasterIdLst>
  <p:sldIdLst>
    <p:sldId id="256" r:id="rId2"/>
    <p:sldId id="260" r:id="rId3"/>
    <p:sldId id="261" r:id="rId4"/>
    <p:sldId id="269" r:id="rId5"/>
    <p:sldId id="265" r:id="rId6"/>
    <p:sldId id="263" r:id="rId7"/>
    <p:sldId id="267" r:id="rId8"/>
    <p:sldId id="268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Montserrat Medium" panose="00000600000000000000" pitchFamily="2" charset="-52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Ec4QbkbR6WOlTdYKZMmqSfWqp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F5D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4" y="174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2;&#1072;&#1084;&#1072;\&#1056;&#1072;&#1073;&#1086;&#1095;&#1080;&#1081;%20&#1089;&#1090;&#1086;&#1083;\&#1054;&#1073;&#1091;&#1095;&#1077;&#1085;&#1080;&#1077;\&#1055;&#1088;&#1072;&#1082;&#1090;&#1080;&#1095;&#1077;&#1089;&#1082;&#1072;&#1103;%20&#1088;&#1072;&#1073;&#1086;&#1090;&#1072;%20&#8470;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2;&#1072;&#1084;&#1072;\&#1056;&#1072;&#1073;&#1086;&#1095;&#1080;&#1081;%20&#1089;&#1090;&#1086;&#1083;\&#1054;&#1073;&#1091;&#1095;&#1077;&#1085;&#1080;&#1077;\&#1055;&#1088;&#1072;&#1082;&#1090;&#1080;&#1095;&#1077;&#1089;&#1082;&#1072;&#1103;%20&#1088;&#1072;&#1073;&#1086;&#1090;&#1072;%20&#8470;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lang="ru-RU" sz="2400" b="1" i="0" u="none" strike="noStrike" kern="1200" baseline="0" dirty="0">
                <a:solidFill>
                  <a:srgbClr val="A53010"/>
                </a:solidFill>
                <a:latin typeface="+mn-lt"/>
                <a:ea typeface="+mn-ea"/>
                <a:cs typeface="+mn-cs"/>
              </a:defRPr>
            </a:pPr>
            <a:r>
              <a:rPr lang="ru-RU" sz="2400" b="1" i="0" u="none" strike="noStrike" kern="1200" baseline="0" dirty="0">
                <a:solidFill>
                  <a:srgbClr val="A53010"/>
                </a:solidFill>
                <a:latin typeface="+mn-lt"/>
                <a:ea typeface="+mn-ea"/>
                <a:cs typeface="+mn-cs"/>
              </a:rPr>
              <a:t>Статистика проведенных тестов</a:t>
            </a:r>
          </a:p>
        </c:rich>
      </c:tx>
      <c:layout>
        <c:manualLayout>
          <c:xMode val="edge"/>
          <c:yMode val="edge"/>
          <c:x val="1.6953430921751823E-2"/>
          <c:y val="2.4401172178513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lang="ru-RU" sz="2400" b="1" i="0" u="none" strike="noStrike" kern="1200" baseline="0" dirty="0">
              <a:solidFill>
                <a:srgbClr val="A5301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B2-4462-BA21-CFB9D6F9CF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B2-4462-BA21-CFB9D6F9CF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B2-4462-BA21-CFB9D6F9CF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1B2-4462-BA21-CFB9D6F9CF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1B2-4462-BA21-CFB9D6F9CF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Статистика!$A$12:$A$16</c:f>
              <c:strCache>
                <c:ptCount val="5"/>
                <c:pt idx="0">
                  <c:v>Пропущен - 49</c:v>
                </c:pt>
                <c:pt idx="1">
                  <c:v>недоступно - 52</c:v>
                </c:pt>
                <c:pt idx="2">
                  <c:v>Пройден - 482</c:v>
                </c:pt>
                <c:pt idx="3">
                  <c:v>Провален - 108</c:v>
                </c:pt>
                <c:pt idx="4">
                  <c:v>Заблокирован - 88</c:v>
                </c:pt>
              </c:strCache>
            </c:strRef>
          </c:cat>
          <c:val>
            <c:numRef>
              <c:f>Статистика!$B$12:$B$16</c:f>
              <c:numCache>
                <c:formatCode>General</c:formatCode>
                <c:ptCount val="5"/>
                <c:pt idx="0">
                  <c:v>49</c:v>
                </c:pt>
                <c:pt idx="1">
                  <c:v>52</c:v>
                </c:pt>
                <c:pt idx="2">
                  <c:v>482</c:v>
                </c:pt>
                <c:pt idx="3">
                  <c:v>108</c:v>
                </c:pt>
                <c:pt idx="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1B2-4462-BA21-CFB9D6F9CF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rgbClr val="A53010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rgbClr val="A53010"/>
                </a:solidFill>
              </a:rPr>
              <a:t>Статистика найденных багов по уровню влияния на функциональность ПО</a:t>
            </a:r>
          </a:p>
        </c:rich>
      </c:tx>
      <c:layout>
        <c:manualLayout>
          <c:xMode val="edge"/>
          <c:yMode val="edge"/>
          <c:x val="6.4476083346724514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rgbClr val="A5301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39333333333333331"/>
          <c:y val="0.14601414406532517"/>
          <c:w val="0.44971369203849515"/>
          <c:h val="0.749522820064158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F1-4422-8F16-DD92D7036D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F1-4422-8F16-DD92D7036D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FF1-4422-8F16-DD92D7036D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FF1-4422-8F16-DD92D7036DCA}"/>
              </c:ext>
            </c:extLst>
          </c:dPt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A5301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FF1-4422-8F16-DD92D7036D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Статистика!$A$27:$A$30</c:f>
              <c:strCache>
                <c:ptCount val="4"/>
                <c:pt idx="0">
                  <c:v>Blocker - 2</c:v>
                </c:pt>
                <c:pt idx="1">
                  <c:v>Critical - 17</c:v>
                </c:pt>
                <c:pt idx="2">
                  <c:v>Major - 79</c:v>
                </c:pt>
                <c:pt idx="3">
                  <c:v>Minor - 10</c:v>
                </c:pt>
              </c:strCache>
            </c:strRef>
          </c:cat>
          <c:val>
            <c:numRef>
              <c:f>Статистика!$B$27:$B$30</c:f>
              <c:numCache>
                <c:formatCode>General</c:formatCode>
                <c:ptCount val="4"/>
                <c:pt idx="0">
                  <c:v>2</c:v>
                </c:pt>
                <c:pt idx="1">
                  <c:v>17</c:v>
                </c:pt>
                <c:pt idx="2">
                  <c:v>79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F1-4422-8F16-DD92D7036DC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58"/>
      </c:pieChart>
      <c:spPr>
        <a:noFill/>
        <a:ln>
          <a:noFill/>
        </a:ln>
        <a:effectLst/>
      </c:spPr>
    </c:plotArea>
    <c:legend>
      <c:legendPos val="l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ef7c4f3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ef7c4f35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ef7c4f35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95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34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4059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49667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3239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35850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3242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2401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5488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53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4823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4803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9362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5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24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281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004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62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bdf3fa03e_0_88"/>
          <p:cNvSpPr txBox="1"/>
          <p:nvPr/>
        </p:nvSpPr>
        <p:spPr>
          <a:xfrm>
            <a:off x="6820358" y="4751724"/>
            <a:ext cx="4547078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Выполнил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/>
                <a:sym typeface="Arial"/>
              </a:rPr>
              <a:t>: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/>
              </a:rPr>
              <a:t>    Житкова Т.Ю.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/>
                <a:sym typeface="Calibri"/>
              </a:rPr>
              <a:t>			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/>
                <a:sym typeface="Calibri"/>
              </a:rPr>
              <a:t>	 Группа ТП-830, ТГУ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+mj-lt"/>
              <a:cs typeface="Arial"/>
              <a:sym typeface="Calibri"/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523696" y="1066176"/>
            <a:ext cx="8600049" cy="7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/>
                <a:sym typeface="Calibri"/>
              </a:rPr>
              <a:t>«Тестировщик программного обеспечения»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  <a:latin typeface="Montserrat Medium"/>
                <a:sym typeface="Arial"/>
              </a:rPr>
              <a:t>  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Montserrat Medium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3105481" y="2214166"/>
            <a:ext cx="7732764" cy="197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Итоговый проект </a:t>
            </a:r>
            <a:endParaRPr lang="en-US" sz="2700" b="0" i="0" u="none" strike="noStrike" cap="none" dirty="0">
              <a:solidFill>
                <a:schemeClr val="accent2">
                  <a:lumMod val="75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“Тестирование учебной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платформы 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Bumbleby</a:t>
            </a: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”</a:t>
            </a:r>
            <a:endParaRPr sz="4000" b="1" i="0" u="none" strike="noStrike" cap="none" dirty="0">
              <a:solidFill>
                <a:schemeClr val="accent2">
                  <a:lumMod val="75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-1194543" y="696885"/>
            <a:ext cx="86000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b="0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000" b="0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157167" y="6317033"/>
            <a:ext cx="133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2022 год</a:t>
            </a:r>
            <a:endParaRPr sz="1700" b="0" i="0" u="none" strike="noStrike" cap="none" dirty="0">
              <a:solidFill>
                <a:schemeClr val="accent2">
                  <a:lumMod val="75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ef7c4f354_0_0"/>
          <p:cNvSpPr txBox="1">
            <a:spLocks noGrp="1"/>
          </p:cNvSpPr>
          <p:nvPr>
            <p:ph idx="1"/>
          </p:nvPr>
        </p:nvSpPr>
        <p:spPr>
          <a:xfrm>
            <a:off x="2021305" y="1414913"/>
            <a:ext cx="9432758" cy="52361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Базовые сведения о работе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QA-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специалиста в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IT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Montserrat Medium" panose="00000600000000000000" pitchFamily="2" charset="-52"/>
              <a:cs typeface="Times New Roman" panose="02020603050405020304" pitchFamily="18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Работа с майн-картами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Практические навыки анализа требований к ПО и декомпозиции продукта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Базовые знания и навыки оформления тестовой документации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Структурирование информации об оптимизации работы тестировщика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Погружение в мир инструментария тестировщика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-52"/>
                <a:cs typeface="Times New Roman" panose="02020603050405020304" pitchFamily="18" charset="0"/>
              </a:rPr>
              <a:t>Заключение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Montserrat Medium" panose="000006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2D356BAC-28B3-45E6-CA9B-F0BDC4DC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06392"/>
            <a:ext cx="5101389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9" name="Google Shape;199;g12ef7c4f354_0_0"/>
          <p:cNvSpPr txBox="1">
            <a:spLocks noGrp="1"/>
          </p:cNvSpPr>
          <p:nvPr>
            <p:ph type="title"/>
          </p:nvPr>
        </p:nvSpPr>
        <p:spPr>
          <a:xfrm>
            <a:off x="677334" y="302831"/>
            <a:ext cx="4837778" cy="128089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СОДЕРЖАНИЕ</a:t>
            </a:r>
            <a:endParaRPr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05047366-7794-0D2E-0809-B6B6F47B1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072136" y="-12474988"/>
            <a:ext cx="25766452" cy="32975797"/>
          </a:xfrm>
        </p:spPr>
      </p:pic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325A8232-886C-1E4A-609B-BDB4C39411D0}"/>
              </a:ext>
            </a:extLst>
          </p:cNvPr>
          <p:cNvSpPr/>
          <p:nvPr/>
        </p:nvSpPr>
        <p:spPr>
          <a:xfrm>
            <a:off x="0" y="606392"/>
            <a:ext cx="8787866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</a:t>
            </a:r>
            <a:r>
              <a:rPr lang="ru-RU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Montserrat Medium" panose="00000600000000000000" pitchFamily="2" charset="-52"/>
              </a:rPr>
              <a:t>адание №1.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Изучение объекта тестирования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Montserrat Medium" panose="000006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8008 1.9902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9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08 1.99027 L -0.70378 1.5226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-2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378 1.52268 L -0.30508 -1.9326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-17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508 -1.93264 L 0.58698 0.02523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96" y="9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698 0.02523 L 6.25E-7 -2.22222E-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F3CFA1-9B9E-024B-0B6B-DD66C90F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239" y="-13420281"/>
            <a:ext cx="15430197" cy="34876024"/>
          </a:xfrm>
          <a:prstGeom prst="rect">
            <a:avLst/>
          </a:prstGeom>
        </p:spPr>
      </p:pic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5C296160-954A-DEA0-A337-17DEA8EB6BB9}"/>
              </a:ext>
            </a:extLst>
          </p:cNvPr>
          <p:cNvSpPr/>
          <p:nvPr/>
        </p:nvSpPr>
        <p:spPr>
          <a:xfrm>
            <a:off x="-1" y="606392"/>
            <a:ext cx="8911687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206;g12ef7c4f354_0_6">
            <a:extLst>
              <a:ext uri="{FF2B5EF4-FFF2-40B4-BE49-F238E27FC236}">
                <a16:creationId xmlns:a16="http://schemas.microsoft.com/office/drawing/2014/main" id="{AB6C9E52-C4F2-A63E-5045-E3048C6CF5E2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Задание №2. Изучение объекта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1152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39531 1.93333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9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531 1.93333 L -0.6332 1.38102 " pathEditMode="relative" rAng="0" ptsTypes="AA">
                                      <p:cBhvr>
                                        <p:cTn id="9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1" y="-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2 1.38102 L -0.49179 -2.0713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17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179 -2.0713 L 2.91667E-6 7.40741E-7 " pathEditMode="relative" rAng="0" ptsTypes="AA">
                                      <p:cBhvr>
                                        <p:cTn id="15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F3B4A21-DC6D-F512-9398-C2730A624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45845"/>
              </p:ext>
            </p:extLst>
          </p:nvPr>
        </p:nvGraphicFramePr>
        <p:xfrm>
          <a:off x="2659062" y="1414584"/>
          <a:ext cx="7456487" cy="1713298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4475427">
                  <a:extLst>
                    <a:ext uri="{9D8B030D-6E8A-4147-A177-3AD203B41FA5}">
                      <a16:colId xmlns:a16="http://schemas.microsoft.com/office/drawing/2014/main" val="3083360492"/>
                    </a:ext>
                  </a:extLst>
                </a:gridCol>
                <a:gridCol w="1404206">
                  <a:extLst>
                    <a:ext uri="{9D8B030D-6E8A-4147-A177-3AD203B41FA5}">
                      <a16:colId xmlns:a16="http://schemas.microsoft.com/office/drawing/2014/main" val="1168257519"/>
                    </a:ext>
                  </a:extLst>
                </a:gridCol>
                <a:gridCol w="1576854">
                  <a:extLst>
                    <a:ext uri="{9D8B030D-6E8A-4147-A177-3AD203B41FA5}">
                      <a16:colId xmlns:a16="http://schemas.microsoft.com/office/drawing/2014/main" val="2068516760"/>
                    </a:ext>
                  </a:extLst>
                </a:gridCol>
              </a:tblGrid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Чек-лист проверки платформы </a:t>
                      </a:r>
                      <a:r>
                        <a:rPr lang="en-US" sz="1200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Bumbleby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Состояние</a:t>
                      </a:r>
                      <a:endParaRPr lang="ru-RU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Комментарии</a:t>
                      </a:r>
                      <a:endParaRPr lang="ru-RU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69393263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Чек-лист </a:t>
                      </a:r>
                      <a:r>
                        <a:rPr lang="ru-RU" sz="1200" u="none" strike="noStrike" dirty="0" err="1">
                          <a:effectLst/>
                        </a:rPr>
                        <a:t>смоук</a:t>
                      </a:r>
                      <a:r>
                        <a:rPr lang="ru-RU" sz="1200" u="none" strike="noStrike" dirty="0">
                          <a:effectLst/>
                        </a:rPr>
                        <a:t>-тестирования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46444217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 Сайт открывается и доступен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077189535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Основные элементы сайта работают корректно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55629111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Нет ошибок в консоли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754452976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Нет битых ссылок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76367904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Основные страницы сайта открываются и работают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168370822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Нет видимых ошибок на главной странице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259272406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Чек лист функционального тестирования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780208111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Сайт открывается и доступен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735441283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При попытке повторно открыть сайт, он открывается и доступен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20099915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Все кнопки на сайте нажимаются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783742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Все ссылки на сайте открываются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74245572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На сайте нет битых ссылок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598175414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 все формы на сайте - наличие и работоспособность полей полей, кнопок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Выполнено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587034422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авторизации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846519653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регистрации нового пользователя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97994187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Страница личного кабинета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5277449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«Данные»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11527985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«Безопасность и вход»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29409654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«Введите новый номер»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93637810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 - Форма "Сбросить пароль"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601302551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установки нового пароля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04673061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«Смена пароля»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145883331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с блоками документов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13716962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Блок «Документы на обучение»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935474543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Блок «Персональные данные»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56198487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«Паспорт»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285906943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«Диплом»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65022675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«Заявление»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7234632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«Согласие»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00592886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 - Форма «Договор»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68139305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Форма «Диплом и сертификат"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903161943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- Боковая панель (</a:t>
                      </a:r>
                      <a:r>
                        <a:rPr lang="en-US" sz="1200" u="none" strike="noStrike">
                          <a:effectLst/>
                        </a:rPr>
                        <a:t>Sidebar)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26014440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- Footer </a:t>
                      </a:r>
                      <a:r>
                        <a:rPr lang="ru-RU" sz="1200" u="none" strike="noStrike">
                          <a:effectLst/>
                        </a:rPr>
                        <a:t>страницы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106808326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Проверить валидацию всех обязательных полей в формах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774602914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Проверить валидацию всех необязательных полей в формах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41265719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Знак звездочки есть у всех обязательных полей.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42349281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 работу меню - боковой панели (Sidebar)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56683104"/>
                  </a:ext>
                </a:extLst>
              </a:tr>
              <a:tr h="61496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Проверить интеграцию в формах с электронной почтой и телефоном для обратной связи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57842273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Чек-лист работы с файлами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71534945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Файлы скачиваются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11967404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Файлы загружаются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917626480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Выполняется проверка по типу и размеру файла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903721709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Загруженные документы открываются правильно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462928942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Чек лист тестирования верстки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742363801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Кодировка </a:t>
                      </a:r>
                      <a:r>
                        <a:rPr lang="en-US" sz="1200" u="none" strike="noStrike">
                          <a:effectLst/>
                        </a:rPr>
                        <a:t>UTF-8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713096068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Шрифты прогружаются и работают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725110255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Нет ошибок HTML и CSS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46800825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 элементы на разных разрешениях экранов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855069293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 кнопки на разных страницах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428041251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Формы при сворачивании окна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4776752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 верстку в разных браузерах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9852937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Проверить, что нет больших комментариев в коде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068685261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Есть </a:t>
                      </a:r>
                      <a:r>
                        <a:rPr lang="en-US" sz="1200" u="none" strike="noStrike">
                          <a:effectLst/>
                        </a:rPr>
                        <a:t>favicon </a:t>
                      </a:r>
                      <a:r>
                        <a:rPr lang="ru-RU" sz="1200" u="none" strike="noStrike">
                          <a:effectLst/>
                        </a:rPr>
                        <a:t>на сайте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32047855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SEO </a:t>
                      </a:r>
                      <a:r>
                        <a:rPr lang="ru-RU" sz="1200" u="none" strike="noStrike">
                          <a:effectLst/>
                        </a:rPr>
                        <a:t>чек лист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577862609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Проверить, что нет запрета индексации в файле robots.txt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677338346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На всех страницах есть ровно один тег H1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310079907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Сайт на протоколе </a:t>
                      </a:r>
                      <a:r>
                        <a:rPr lang="en-US" sz="1200" u="none" strike="noStrike">
                          <a:effectLst/>
                        </a:rPr>
                        <a:t>HTTPS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397306830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На сайте есть </a:t>
                      </a:r>
                      <a:r>
                        <a:rPr lang="en-US" sz="1200" u="none" strike="noStrike">
                          <a:effectLst/>
                        </a:rPr>
                        <a:t>favicon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613541432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На сайте есть </a:t>
                      </a:r>
                      <a:r>
                        <a:rPr lang="en-US" sz="1200" u="none" strike="noStrike">
                          <a:effectLst/>
                        </a:rPr>
                        <a:t>sitemap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29760624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Нет дублирующихся страниц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024412479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 Есть хлебные крошки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59863849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Чек-лист безопасности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83717751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Закрытие пароля астерисками, работа "глаза"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458509235"/>
                  </a:ext>
                </a:extLst>
              </a:tr>
              <a:tr h="41095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Проверка одновременной работы в нескольких браузерах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330926564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SQL-</a:t>
                      </a:r>
                      <a:r>
                        <a:rPr lang="ru-RU" sz="1200" u="none" strike="noStrike">
                          <a:effectLst/>
                        </a:rPr>
                        <a:t>инъекции, </a:t>
                      </a:r>
                      <a:r>
                        <a:rPr lang="en-US" sz="1200" u="none" strike="noStrike">
                          <a:effectLst/>
                        </a:rPr>
                        <a:t>XSS-</a:t>
                      </a:r>
                      <a:r>
                        <a:rPr lang="ru-RU" sz="1200" u="none" strike="noStrike">
                          <a:effectLst/>
                        </a:rPr>
                        <a:t>инъекции и </a:t>
                      </a:r>
                      <a:r>
                        <a:rPr lang="en-US" sz="1200" u="none" strike="noStrike">
                          <a:effectLst/>
                        </a:rPr>
                        <a:t>HTML-</a:t>
                      </a:r>
                      <a:r>
                        <a:rPr lang="ru-RU" sz="1200" u="none" strike="noStrike">
                          <a:effectLst/>
                        </a:rPr>
                        <a:t>инъекции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241183445"/>
                  </a:ext>
                </a:extLst>
              </a:tr>
              <a:tr h="20695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Тестирование ролей пользователей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3083458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D4F9D0B-F8ED-73DD-2EB6-4F2171EA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6964"/>
              </p:ext>
            </p:extLst>
          </p:nvPr>
        </p:nvGraphicFramePr>
        <p:xfrm>
          <a:off x="741675" y="1425183"/>
          <a:ext cx="10888351" cy="15192304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51313">
                  <a:extLst>
                    <a:ext uri="{9D8B030D-6E8A-4147-A177-3AD203B41FA5}">
                      <a16:colId xmlns:a16="http://schemas.microsoft.com/office/drawing/2014/main" val="1772157427"/>
                    </a:ext>
                  </a:extLst>
                </a:gridCol>
                <a:gridCol w="761088">
                  <a:extLst>
                    <a:ext uri="{9D8B030D-6E8A-4147-A177-3AD203B41FA5}">
                      <a16:colId xmlns:a16="http://schemas.microsoft.com/office/drawing/2014/main" val="3297620365"/>
                    </a:ext>
                  </a:extLst>
                </a:gridCol>
                <a:gridCol w="1657720">
                  <a:extLst>
                    <a:ext uri="{9D8B030D-6E8A-4147-A177-3AD203B41FA5}">
                      <a16:colId xmlns:a16="http://schemas.microsoft.com/office/drawing/2014/main" val="1288494305"/>
                    </a:ext>
                  </a:extLst>
                </a:gridCol>
                <a:gridCol w="2719694">
                  <a:extLst>
                    <a:ext uri="{9D8B030D-6E8A-4147-A177-3AD203B41FA5}">
                      <a16:colId xmlns:a16="http://schemas.microsoft.com/office/drawing/2014/main" val="3934824041"/>
                    </a:ext>
                  </a:extLst>
                </a:gridCol>
                <a:gridCol w="2300108">
                  <a:extLst>
                    <a:ext uri="{9D8B030D-6E8A-4147-A177-3AD203B41FA5}">
                      <a16:colId xmlns:a16="http://schemas.microsoft.com/office/drawing/2014/main" val="2526819205"/>
                    </a:ext>
                  </a:extLst>
                </a:gridCol>
                <a:gridCol w="2158257">
                  <a:extLst>
                    <a:ext uri="{9D8B030D-6E8A-4147-A177-3AD203B41FA5}">
                      <a16:colId xmlns:a16="http://schemas.microsoft.com/office/drawing/2014/main" val="3542273277"/>
                    </a:ext>
                  </a:extLst>
                </a:gridCol>
                <a:gridCol w="740171">
                  <a:extLst>
                    <a:ext uri="{9D8B030D-6E8A-4147-A177-3AD203B41FA5}">
                      <a16:colId xmlns:a16="http://schemas.microsoft.com/office/drawing/2014/main" val="3131230063"/>
                    </a:ext>
                  </a:extLst>
                </a:gridCol>
              </a:tblGrid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Название младшего набора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Тест-кейс - название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Предусловие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Шаги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Ожидаемый результат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Проверка</a:t>
                      </a:r>
                      <a:endParaRPr lang="ru-RU" sz="11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815771511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Смоки - запуск платформы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В адресную строку браузера вводится https://qa.neapro.site или кликом по ссылке в произвольном источнике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Страница открывается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239441978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 err="1">
                          <a:effectLst/>
                        </a:rPr>
                        <a:t>Смоки</a:t>
                      </a:r>
                      <a:r>
                        <a:rPr lang="ru-RU" sz="1100" u="none" strike="noStrike" dirty="0">
                          <a:effectLst/>
                        </a:rPr>
                        <a:t> - закрытие страницы авторизации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Закрыть страницу кликом по кнопке выхода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Страница закрывается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83837508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одновременной работы в нескольких вкладках браузера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страница личного кабинета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 новой вкладке этого же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повторная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Повторить шаги 1,2 несколько раз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Ошибки не появляются, выход из аккаунта в предыдущей вкладке не выполняется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471152797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отображения главной страницы в Chrome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правильность отображения страницы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Выполнить авторизацию валидными данными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Страница открывается правильно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990522923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отображения главной страницы в Safari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правильность отображения страницы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Выполнить авторизацию валидными данными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Страница открывается правильно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98996427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отображения главной страницы в FireFox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правильность отображения страницы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Выполнить авторизацию валидными данными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Страница открывается правильно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274149979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одновременной работы в нескольких браузерах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Chrome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страница личного кабинета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 новой вкладке браузера  Сhrome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Повторить шаги 1,2 в браузере FireFox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Ошибки не появляются, выход из аккаунта в других браузерах не выполняется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Пройден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269745465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поведения сайта после очистки куки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Chrome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страница личного кабинета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Удалить куки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Закрыть страницу сайта, не выходя из аккаунта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3.Открыть страницу сайта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Автоматический вход в личный кабинет не происходит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22315106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Проверка, что файлы куки хранят личные данные в зашифрованном виде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Chrome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Выполнена авторизация на сайте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страница личного кабинета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Открыть в браузере «инструменты разработчика» и перейти во вкладку Application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Cookie с флагом “secure” передаются на сервер только по протоколу HTTPS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Cookie с флагом “httpOnly” защищены от манипуляции JavaScript через документ, где хранятся cookie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Пропущен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805373762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заголовка страницы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Chrome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заголовка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корректность отображения заголовка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Заголовок присутствует и корректно отображается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162281845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фавикон  страницы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фавикона на закладке браузера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наличие фавикона в ссылке на главную страницу в поисковой выдаче по запросу "учебная платформа Bumbleby"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Среди результатов поиска платформы присутствует ссылка на сайт с фавиконом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Пройден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94053301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логотипа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логотипа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корректность отображения логотипа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Заголовок присутствует и корректно отображается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884233149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 входа 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кнопки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входа есть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42389657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 регистрации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кнопки регистрации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регистрации есть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Провален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272280611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ссылки восстановления пароля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ссылки восстановления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Ссылка восстановления пароля есть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239262897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полей ввода логина и пароля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полей ввода логина и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Поля ввода логина и пароля есть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413332932"/>
                  </a:ext>
                </a:extLst>
              </a:tr>
              <a:tr h="11473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последовательности перехода по элементам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1. Нажать клавишу Tab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2. Проверить, что курсор помещен в поле ввода логина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3. Нажать клавишу Tab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4. Проверить, что курсор помещен в поле ввода пароля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5. Нажать клавишу Tab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6. Проверить, что фокус помещен на кнопку входа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7. Нажать клавишу Tab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8. Проверить, что фокус помещен на кнопку регистрации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9. Нажать клавишу Tab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10. Проверить, что фокус помещен на ссылку восстановления пароля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Последовательность логична, удобна и соответствует 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Пройден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395150805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Проверка оформления кнопки входа, орфографии, расположения  на странице авторизации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кнопки на форме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кнопки входа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кнопки входа,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852661715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Оформление, орфография кнопки регистрации нового пользователя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кнопки на форме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кнопки входа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кнопки входа,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027173150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кнопки регистрации нового пользователя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Нажать кнопку регистрации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Открывается форма для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474965632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Оформление, орфография ссылки восстановления пароля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ссылки восстановления пароля на форме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ссылки восстановления пароля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ссылки восстановления пароля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ссылки восстановления пароля 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643700293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ссылки восстановления пароля 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Нажать на ссылку восстановления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Открывается форма для сброса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87575767"/>
                  </a:ext>
                </a:extLst>
              </a:tr>
              <a:tr h="1966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валидным значением на английском языке языке 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валидный логин, например,  tussa@list.ru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139510466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валидным значением на русском языке 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валидный логин на русском языке, например "Москва@Москва.РФ"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134598381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валидным значением с пробелами перед ним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валидный логин с пробелами (одним или несколькими)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 заполнения поля или данные автоматические обрезаются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536112648"/>
                  </a:ext>
                </a:extLst>
              </a:tr>
              <a:tr h="1932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валидным значением с пробелами на конце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валидный логин с пробелами на конце (одним или несколькими)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 заполнения поля или данные автоматические обрезаются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895504240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пустое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Оставить поле ввода логина пустым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20490246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очень длинное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полев ввода очень длинный текст, сгенерированный с помощью loremipsum.io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161433537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специальные символы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полев ввода текст, содержащий специальные символы, например, ♣♂” , “”‘~!@#$%^&amp;*()?&gt;,./\&lt;][ /*&lt;!–“”, “${code}”;–&gt;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99398370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числа + символы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текст,  содержащий комбинацию числе и символов, например 99274итьтячxfbv_+~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73802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в нижнем регистре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в нижнем регистре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0082609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в верхнем регистре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в верхнем регистре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62969423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Email с цифрами в имени аккаунта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в нижнем регистре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489175316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Email с цифрами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 цифрами в домене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79183793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Email с дефисом в имени аккаунта  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 дефисом в имени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43439234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с дефисом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82243096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Email со знаком подчеркивания в имени аккаунта  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со знаком подчеркивания в имени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34395991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со знаком подчеркивания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со знаком подчеркивания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012111609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с точками в имени аккаунта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 точками в имени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891138683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с несколькими точками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валидный логин с несколькими точками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 появляется сообщение об ошибке заполнения поля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594283083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-Email без точек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логин без точек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175280585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Отсутствие @ в email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логин без @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98962814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с пробелами в имени аккаунта  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логин с пробелами в имени аккаунта.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 или автоматическое обрезание пробелов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993660182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 Email с пробелами в доменной части  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логин с пробелами в доменной части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 или автоматическое обрезание пробелов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316200279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логина - Email без имени аккаунта   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логин без имени аккаунта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правильный логин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045226760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плейсхолдера поля ввода логина 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Проверить, отображается плейсхолдер в поле ввода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Проверить, что плейс холдер исчезает с началом ввода данных в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Плейсхолдер отображается верно и исчезает с началом ввода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012352915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пароля верным значением (существующий пользователь)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правильный пароль существующего пользователя в поле пароль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входа доступна, происходит переходи на страницу личного кабинета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685057612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пароля неверным значением (существующий пользователь)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1.Ввести в поле ввода пароля на странице авторизации неверный пароль существующего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ошибочности пароля, переход не выполняется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53364442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Вклеивание из буфера в поле ввода пароля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Скопировать в буфер случайный набор символов, цифр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Попробовать вклеить в поле ввода пароля содержимое буфера комбинацией клавиш Ctrl+V или из меню по правой кнопке мыши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из буфера появляются в поле ввода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190914081"/>
                  </a:ext>
                </a:extLst>
              </a:tr>
              <a:tr h="2314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пароля - пустое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Оставить поле ввода пароля пустым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входа на странице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указать пароль, переход не выполняется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66569061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пароля на странице авторизации - наличия "глаза"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Начать вводить данные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на иконке "глаза" в правой части поля ввода пароля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Проверить, что введенные данные видны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Повторно кликнуть на на иконке "глаза" в правой части поля ввода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 правой части поля ввода появляется "глаз", при клике на него - показываются введенные данные, иконка "глаза" перечеркивается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При повторном клике на "глаз" введенные данные заменяются астерисками (точками), иконка "глаза" не перечеркнута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89624357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пароля на странице авторизации - наличия астерисков вместо символов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Начать вводить данные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на иконке "глаза" в правой части поля ввода пароля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Проверить, что введенные данные видны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Повторно кликнуть на на иконке "глаза" в правой части поля ввода пароля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 поле ввода вместо введенных символов появляются астериски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961144073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пар авторизации на странице авторизации (валидный логин - валидный пароль)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Вести валидный пароль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или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Авторизация пройдена, открывается страница личного кабинета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123246334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пар авторизации на странице авторизации (валидный логин - невалидный пароль)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Вести невалидный пароль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или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входа недоступна, авторизация не пройдена, появляется сообщение об ошибке в паре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28545937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авторизации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пар авторизации на странице авторизации (невалидный логин - валидный пароль)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невалидный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Вести валидный пароль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или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входа недоступна, авторизация не пройдена, появляется сообщение об ошибке в паре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164529077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авторизации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пар авторизации на странице авторизации (невалидный логин - невалидный пароль)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Во вкладке браузера открыта страница платформы https://qa.neapro.site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невалидный логин в поле ввода логина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Вести невалидный пароль в поле ввода пароля на странице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Кликнуть или нажать кнопку входа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входа недоступна, авторизация не пройдена, появляется сообщение об ошибке в паре авторизации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36390173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сохранения данных предыдущей попытки регистрации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валидные данные в поля ввода фамилии, имени, e-mail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Нажать кнопку отмены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Убедиться в возврате на страницу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Нажать кнопку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Проверить заполнение полей ввода фамилии, имени, e-mail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При повторном открытии формы регистрации нового пользователя без завершенной регистрации введенные валидные данные сохраняются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117538976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поля ввода фамилии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поля ввода фамилии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поля ввода фамилии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поля ввода фамилии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поля ввода фамилии,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742972353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поля ввода имени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поля ввода имени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поля ввода имени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поля ввода имени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поля ввода имени,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467089785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поля ввода e-mail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поля ввода e-mail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поля ввода e-mail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поля ввода e-mail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поля ввода e-mail,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106276223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 подтверждения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кнопки подтверждения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 кнопки подтверждения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кнопки подтверждения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 кнопки подтверждения, ее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070790169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 отмены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 кнопки отмены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 кнопки отмены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  кнопки отмены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кнопки отмены, ее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80640642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ссылки на пользовательское соглашение в форме регистрации нового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расположение ссылки на пользовательское соглашение в форме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 орфографию ссылки на пользовательское соглашение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Проверить соответствие размера, цвета, шрифта, размера шрифтассылки на пользовательское соглашение требованиям проектной документации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Оформление ссылки на пользовательское соглашение, расположение соответствует требованиям, орфографические ошибки отсутствуют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701689320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Фамилия на странице регистрации нового пользователя  - пустое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Оставить поле ввода фамилии пустым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Перейти в другое поле или кликнуть на кнопке подтверждения данных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фамилию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893374657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Фамилия на странице регистрации нового пользователя  - один кириллический символ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фамилии один кириллический символ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Перейти в другое поле или кликнуть на кнопке подтверждения данных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371187725"/>
                  </a:ext>
                </a:extLst>
              </a:tr>
              <a:tr h="345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регистрации нового пользователя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Проверка поля ввода Фамилия на странице регистрации нового пользователя  -   символы кириллицы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Нажата кнопка регистрации нового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Открыта форма регистрации новго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фамилии кирилические символы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Перейти в другое поле или кликнуть на кнопке подтверждения данных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2271618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пробелы в начале строки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строку с пробелами в начале, например, "    ПРИВДЛОваитя чоалв"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Автоматическая обрезка пробелов или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42928527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пробелы в конце строки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строку с пробелами в конце, например, "ВАРЫАТорами     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Автоматическая обрезка пробелов или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37661356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латинские символы в нижнем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латинские символы в нижнем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53590662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латинские символы в верхнем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латинские символы в верхнем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97926620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кириллические символы в нижнем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кириллические символы в нижнем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приняты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5981771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кириллические символы в верхнем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кириллические символы в верхнем регистре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приняты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23260458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строка с цифрами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кириллическая строка с цифрами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035452515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строка со специальными символами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строка со специальными символами, например "♦☻◘♠•♦☼◄"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34560539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строка с цифрами и спецсимволами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поля ввода «Фамилия» в форме «Данные»  - строка с цифрами и спецсимволами, например " АМтоо9879♣♠♦☺♥♂"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недоступно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76769187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z283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«Данные»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«Фамилия» в форме «Данные»  - Xss-уязвимости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"Личные данные"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Открыта форма "Данные"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ввода Имя строку &lt;</a:t>
                      </a:r>
                      <a:r>
                        <a:rPr lang="en-US" sz="1100" u="none" strike="noStrike">
                          <a:effectLst/>
                        </a:rPr>
                        <a:t>script&gt;alert(“Hello, world!”)&lt;/alert&gt;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Уязвимости не обнаружены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Пропущен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45959876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«Дата выдачи» (data picker) в форме «Паспорт», что в феврале 28 дней в невисокосных годах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Поле ввода «Дата выдачи» (data picker) даты проверки, например, "29.02.1953" или "29.02.2005"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Даты не показываются, в датапикере нет 29 февраля в невисокосных годах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085468819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z580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«Дата выдачи» (data picker) в форме «Паспорт»  - очистка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Поле ввода «Дата выдачи» (data picker) очистка, например,  крестиком или выделением и удалением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можно очистить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15179357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«Код подразделения» (поле с маской) в форме "Паспорт" - валидное значение, например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Заполнить поле ввода "Код подразделения" валидным значением, например, "2300"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06857322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«Код подразделения» (поле с маской) в форме "Паспорт" - ввод спецсимволов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"Код подразделения" строку со спецсимволами, например "9♂!○999♦♣♥•888"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не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6847197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«Код подразделения» (поле с маской) в форме "Паспорт" - ввод иероглифов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"Код подразделения" строку с иероглифами, например, "</a:t>
                      </a:r>
                      <a:r>
                        <a:rPr lang="ko-KR" altLang="en-US" sz="1100" u="none" strike="noStrike">
                          <a:effectLst/>
                        </a:rPr>
                        <a:t>업무 시간</a:t>
                      </a:r>
                      <a:r>
                        <a:rPr lang="en-US" altLang="ko-KR" sz="1100" u="none" strike="noStrike">
                          <a:effectLst/>
                        </a:rPr>
                        <a:t>"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не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80072701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«Код подразделения» (поле с маской) в форме "Паспорт" - вклеивание из буфера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Скопировать в буфер случайный набор цифр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Попробовать вклеить в поле ввода "Код подразделения"  содержимое буфера комбинацией клавиш Ctrl+V или из контекстного меню мыши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6320480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«Код подразделения» (поле с маской) в форме "Паспорт" - плейсхолдер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Проверить, отображается ли плейсхолдер в поле ввода "Код подразделения"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Проверить, что плейсхолдер исчезает с началом ввода данных в поле "Код подразделения"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Плейсхолдер отображается верно и исчезает с началом ввода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92214645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валидное значение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Заполнить поле ввода "СНИЛС" валидным значением, например, "094-915-495 44"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0336970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значение с неверной контрольной суммой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Заполнить поле ввода "СНИЛС" значением с неверной контрольной суммой, например, "123-456-789 11"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090640339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значение с тремя одинаковыми цифрами подряд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Заполнить поле ввода "СНИЛС" значением с тремя одинаковыми цифрами подря в любой части поля, например, "123-336-789 11"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пустое значение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Оставить поле ввода "СНИЛС" пустым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данных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25651477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очистка значение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Очистить поле ввода "СНИЛС", нажав на крестик в правом углу поля или выделением и удалением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 необходимости ввести данные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2206026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все нули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11 нулей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Провален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53604484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одна цифра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одну цифру в случайном месте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308079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неполный СНИЛС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цифры в количестве меньше 11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35361911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с середины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 поле "СНИЛС" несколько раз нажать стрелку вправо и затем ввести несколько цифр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73410977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пробелы в начале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 поле "СНИЛС" несколько раз нажать пробел и затем ввести несколько цифр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9328708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«Паспорт»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пробелы в конце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 поле "СНИЛС"  ввести несколько цифр т несколько пробелов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52865582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латинских символов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строку латинских символов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672187374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кириллических символов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строку кириллических символов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556393909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z610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больше 11 знаков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цифры в количестве больше 11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не вводятся больше 11 цифр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30413800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спецсимволов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строку со спецсимволами, например "9♂!○999♦♣♥•888"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6213097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z612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ввод иероглифов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Ввести в поле "СНИЛС" строку с иероглифами, например, "</a:t>
                      </a:r>
                      <a:r>
                        <a:rPr lang="ko-KR" altLang="en-US" sz="1100" u="none" strike="noStrike">
                          <a:effectLst/>
                        </a:rPr>
                        <a:t>업무 시간</a:t>
                      </a:r>
                      <a:r>
                        <a:rPr lang="en-US" altLang="ko-KR" sz="1100" u="none" strike="noStrike">
                          <a:effectLst/>
                        </a:rPr>
                        <a:t>"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19911483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вклеивание из буфера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Скопировать в буфер случайный набор цифр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Попробовать вклеить в поле ввода "СНИЛС"  содержимое буфера комбинацией клавиш Ctrl+V или из контекстного меню мыши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вводятся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6575099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«Паспорт»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Поле ввода «СНИЛС» (поле с маской) в форме "Паспорт" - плейсхолдер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Проверить, отображается ли плейсхолдер в поле ввода "СНИЛС" 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Проверить, что плейсхолдер исчезает с началом ввода данных в поле "СНИЛС"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Плейсхолдер отображается верно и исчезает с началом ввода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45512527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«Кем выдан» в форме «Паспорт»  - пустая строка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поле ввода «Кем выдан» в форме «Паспорт»  - пустая строка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приняты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09008145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«Кем выдан» в форме «Паспорт»  - короткая строка, 1  кириллический символ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поле ввода «Кем выдан» в форме «Паспорт»  - короткая строка, 1  кириллический символ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Появляется сообщение об ошибке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56600078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z617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«Паспорт»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поля ввода «Кем выдан» в форме «Паспорт»  - кириллическая строка с дефисом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5. Нажата кнопка "Паспорт"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Ввести в поле ввода «Кем выдан» в форме «Паспорт»  - кириллическую строку с дефисом, например "Жуковский-Волынский"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Данные приняты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10330060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«Диплом и сертификат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кнопки/плитки «Диплом» в форме "Диплом и сертификат"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кнопки/ плитки «Диплом» в форме "Диплом и сертификат"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Кнопка/ плитка «Диплом» в Форма «Диплом и сертификат"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89778421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«Диплом и сертификат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кнопки/ плитки «Диплом» в форме "Диплом и сертификат"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в форме информации о периоде и/или статусе прохождения обучения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 Нажать кнопку "Диплом"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скачивание документа, кнопка активна после успешного окончания обучения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600268993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Форма «Диплом и сертификат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 выхода в форме "Диплом и сертификат"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кнопки выхода в форме "Диплом и сертификат"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Кнопка/ плитка «Сертификат» в Форма «Диплом и сертификат"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946634905"/>
                  </a:ext>
                </a:extLst>
              </a:tr>
              <a:tr h="574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Форма «Диплом и сертификат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кнопки "выхода в форме "Диплом и сертификат"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Нажата кнопка "Документы"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в форме информации о периоде и/или статусе прохождения обучения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 Нажать кнопку "Сертификат"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Ппроисходит скачивание документа, кнопка становится активной после успешного окончания обучения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Заблокирован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671153023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логотипа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Логотип учебной платформы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Логотип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740928086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иконки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Логотип учебной платформы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страницу с расписанием занятий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774512363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иконки аватара пользователя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Иконка аватара пользователя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Иконка аватара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575505150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иконки аватара пользователя 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Иконка аватара пользователя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страницу «Личный кабинет» при условии нахождения пользователя на другой странице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870152237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Кнопка/ссылка «Расписание»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Кнопка/ссылка «Расписание»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Кнопки/ ссылки "Расписание"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041030377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Боковая панель (</a:t>
                      </a:r>
                      <a:r>
                        <a:rPr lang="en-US" sz="900" u="none" strike="noStrike" dirty="0">
                          <a:effectLst/>
                        </a:rPr>
                        <a:t>Sidebar)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Кнопка/ссылка «Расписание»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Кнопка/ссылка «Расписание»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страницу с расписанием занятий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523882198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Кнопки/ссылки "Учеба"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Кнопка/ ссылка «Учеба»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Кнопка/ ссылка «Учеба»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397964809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Кнопка/ ссылка «Учеба» с иконкой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Кнопка/ ссылка «Учеба»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страницу с материалами обучения и статистикой студента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10036105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логотипа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Кнопка «Выход»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 «Выход»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168044011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иконки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Кнопка «Выход» с иконкой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главную страницу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473927644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логотипа в боковой панели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Кнопка «Профиль»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 Кнопка «Профиль» в боковой панели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59024640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effectLst/>
                        </a:rPr>
                        <a:t>Боковая панель (</a:t>
                      </a:r>
                      <a:r>
                        <a:rPr lang="en-US" sz="900" u="none" strike="noStrike">
                          <a:effectLst/>
                        </a:rPr>
                        <a:t>Sidebar)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иконки в боковой панели 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4. Развернута при наведении указателя мыши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Кликнуть на Кнопка «Профиль» в Боковая панель (Sidebar)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 переход на страницу профиля пользователя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3365806977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z775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Footer </a:t>
                      </a:r>
                      <a:r>
                        <a:rPr lang="ru-RU" sz="900" u="none" strike="noStrike">
                          <a:effectLst/>
                        </a:rPr>
                        <a:t>страницы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названия организации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Проверить наличие названия организации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Название организации   в Footer страницы 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1603233731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Footer </a:t>
                      </a:r>
                      <a:r>
                        <a:rPr lang="ru-RU" sz="900" u="none" strike="noStrike">
                          <a:effectLst/>
                        </a:rPr>
                        <a:t>страницы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кнопки/ссылки с номером телефона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кнопки/ссылки с номером телефона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Кнопка/ ссылка с номером телефона организации  в Footer страницы 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441762014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Footer </a:t>
                      </a:r>
                      <a:r>
                        <a:rPr lang="ru-RU" sz="900" u="none" strike="noStrike">
                          <a:effectLst/>
                        </a:rPr>
                        <a:t>страницы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кнопки/ссылки с номером телефона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Кликнуть по кнопке/ссылке с номером телефона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Происходить набор номера телефона в стороннем приложении для звонков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2361470571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z778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Footer </a:t>
                      </a:r>
                      <a:r>
                        <a:rPr lang="ru-RU" sz="900" u="none" strike="noStrike" dirty="0">
                          <a:effectLst/>
                        </a:rPr>
                        <a:t>страницы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Наличие кнопки/ссылки с адресом электронной почты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Проверить наличие кнопки/ссылки с адресом электронной почты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Кнопка/ ссылка с электронной почтой организации  в Footer страницы  есть и ее оформление соответствует требованиям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Пройден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978215262"/>
                  </a:ext>
                </a:extLst>
              </a:tr>
              <a:tr h="4604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z779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Footer </a:t>
                      </a:r>
                      <a:r>
                        <a:rPr lang="ru-RU" sz="1100" u="none" strike="noStrike">
                          <a:effectLst/>
                        </a:rPr>
                        <a:t>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Проверка работы кнопки/ссылки с адресом электронной почты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1. Во вкладке браузера открыта страница платформы https://qa.neapro.site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2. Открыта страница авторизации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3. Выполнен вход по валидным данным пользователя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>
                          <a:effectLst/>
                        </a:rPr>
                        <a:t>Кликнуть по кнопке/ссылке с адресом электронной почты в Footer страницы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Происходит переход в стороннее приложение для отправки электронной почты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u="none" strike="noStrike" dirty="0">
                          <a:effectLst/>
                        </a:rPr>
                        <a:t>Пройден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" marR="327" marT="327" marB="0"/>
                </a:tc>
                <a:extLst>
                  <a:ext uri="{0D108BD9-81ED-4DB2-BD59-A6C34878D82A}">
                    <a16:rowId xmlns:a16="http://schemas.microsoft.com/office/drawing/2014/main" val="687983328"/>
                  </a:ext>
                </a:extLst>
              </a:tr>
            </a:tbl>
          </a:graphicData>
        </a:graphic>
      </p:graphicFrame>
      <p:sp>
        <p:nvSpPr>
          <p:cNvPr id="3" name="Стрелка: пятиугольник 2">
            <a:extLst>
              <a:ext uri="{FF2B5EF4-FFF2-40B4-BE49-F238E27FC236}">
                <a16:creationId xmlns:a16="http://schemas.microsoft.com/office/drawing/2014/main" id="{98B7FB49-0BE1-DC21-120E-1F6BC16D522E}"/>
              </a:ext>
            </a:extLst>
          </p:cNvPr>
          <p:cNvSpPr/>
          <p:nvPr/>
        </p:nvSpPr>
        <p:spPr>
          <a:xfrm>
            <a:off x="-1" y="606392"/>
            <a:ext cx="8911687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206;g12ef7c4f354_0_6">
            <a:extLst>
              <a:ext uri="{FF2B5EF4-FFF2-40B4-BE49-F238E27FC236}">
                <a16:creationId xmlns:a16="http://schemas.microsoft.com/office/drawing/2014/main" id="{0A34FEB6-240B-BC24-0BD3-9B4AE7A18F88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Задание №3. Планирование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847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8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5CBCC-924A-EF7E-3462-E055201C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4" r="4654"/>
          <a:stretch/>
        </p:blipFill>
        <p:spPr>
          <a:xfrm>
            <a:off x="1089730" y="1148360"/>
            <a:ext cx="11014803" cy="57868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D714CC-DEB8-EEEC-798B-DFBF91AC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00617" y="1134348"/>
            <a:ext cx="7680000" cy="576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6E81D3-E85A-617D-5A21-74AF9F25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00617" y="1212214"/>
            <a:ext cx="7680001" cy="576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C0B4F8-9EA7-4765-AA47-4EB17119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17623" y="1212697"/>
            <a:ext cx="7680000" cy="5760000"/>
          </a:xfrm>
          <a:prstGeom prst="rect">
            <a:avLst/>
          </a:prstGeom>
        </p:spPr>
      </p:pic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1F3FB0C-41AE-B5BA-AFF1-3BC27766F7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755923"/>
              </p:ext>
            </p:extLst>
          </p:nvPr>
        </p:nvGraphicFramePr>
        <p:xfrm>
          <a:off x="1746913" y="1299343"/>
          <a:ext cx="9781147" cy="5204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609B4A63-4BC9-3154-99F6-6A9557EB7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407885"/>
              </p:ext>
            </p:extLst>
          </p:nvPr>
        </p:nvGraphicFramePr>
        <p:xfrm>
          <a:off x="1778824" y="1344014"/>
          <a:ext cx="9180327" cy="5550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2E5C87BA-1EBC-3343-8B56-E3FDEAC3FF4A}"/>
              </a:ext>
            </a:extLst>
          </p:cNvPr>
          <p:cNvSpPr/>
          <p:nvPr/>
        </p:nvSpPr>
        <p:spPr>
          <a:xfrm>
            <a:off x="-1" y="606392"/>
            <a:ext cx="6457951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06;g12ef7c4f354_0_6">
            <a:extLst>
              <a:ext uri="{FF2B5EF4-FFF2-40B4-BE49-F238E27FC236}">
                <a16:creationId xmlns:a16="http://schemas.microsoft.com/office/drawing/2014/main" id="{B490E055-DA8C-CA45-8CFC-DBED4727FB67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Задание №3. Тестирование объекта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0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9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  <p:bldGraphic spid="6" grpId="1" uiExpand="1">
        <p:bldSub>
          <a:bldChart bld="category"/>
        </p:bldSub>
      </p:bldGraphic>
      <p:bldGraphic spid="8" grpId="0" uiExpand="1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CE98EE7-7DD3-B30E-7AE3-B5366D748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32874"/>
              </p:ext>
            </p:extLst>
          </p:nvPr>
        </p:nvGraphicFramePr>
        <p:xfrm>
          <a:off x="1719618" y="1451547"/>
          <a:ext cx="9717207" cy="2122579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148369">
                  <a:extLst>
                    <a:ext uri="{9D8B030D-6E8A-4147-A177-3AD203B41FA5}">
                      <a16:colId xmlns:a16="http://schemas.microsoft.com/office/drawing/2014/main" val="2418671814"/>
                    </a:ext>
                  </a:extLst>
                </a:gridCol>
                <a:gridCol w="1324520">
                  <a:extLst>
                    <a:ext uri="{9D8B030D-6E8A-4147-A177-3AD203B41FA5}">
                      <a16:colId xmlns:a16="http://schemas.microsoft.com/office/drawing/2014/main" val="3070980883"/>
                    </a:ext>
                  </a:extLst>
                </a:gridCol>
                <a:gridCol w="2244318">
                  <a:extLst>
                    <a:ext uri="{9D8B030D-6E8A-4147-A177-3AD203B41FA5}">
                      <a16:colId xmlns:a16="http://schemas.microsoft.com/office/drawing/2014/main" val="3556414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solidFill>
                            <a:srgbClr val="A53010"/>
                          </a:solidFill>
                          <a:effectLst/>
                        </a:rPr>
                        <a:t>Чек-лист проверки платформы </a:t>
                      </a:r>
                      <a:r>
                        <a:rPr lang="en-US" sz="1400" b="1" u="none" strike="noStrike" dirty="0" err="1">
                          <a:solidFill>
                            <a:srgbClr val="A53010"/>
                          </a:solidFill>
                          <a:effectLst/>
                        </a:rPr>
                        <a:t>Bumbleby</a:t>
                      </a:r>
                      <a:endParaRPr lang="en-US" sz="1400" b="1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solidFill>
                            <a:srgbClr val="A53010"/>
                          </a:solidFill>
                          <a:effectLst/>
                        </a:rPr>
                        <a:t>Состояние</a:t>
                      </a:r>
                      <a:endParaRPr lang="ru-RU" sz="1400" b="1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solidFill>
                            <a:srgbClr val="A53010"/>
                          </a:solidFill>
                          <a:effectLst/>
                        </a:rPr>
                        <a:t>Комментарии</a:t>
                      </a:r>
                      <a:endParaRPr lang="ru-RU" sz="1400" b="1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28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 Сайт открывается и доступен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405316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Основные элементы сайта работают корректно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9658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Нет ошибок в консоли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340842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 err="1">
                          <a:solidFill>
                            <a:srgbClr val="A53010"/>
                          </a:solidFill>
                          <a:effectLst/>
                        </a:rPr>
                        <a:t>Кроссбраузерное</a:t>
                      </a:r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 тестирование 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579712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Основные страницы сайта открываются и работают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97481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Нет видимых ошибок на страницах и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73601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При попытке повторно открыть сайт, он открывается и доступен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441458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 err="1">
                          <a:solidFill>
                            <a:srgbClr val="A53010"/>
                          </a:solidFill>
                          <a:effectLst/>
                        </a:rPr>
                        <a:t>Кроссбраузерное</a:t>
                      </a:r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 тестирование ссылок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460657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Проверить наличие элементов страниц и форм, их размещение и оформление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22533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Проверить наличие </a:t>
                      </a:r>
                      <a:r>
                        <a:rPr lang="ru-RU" sz="1200" b="0" u="none" strike="noStrike" dirty="0" err="1">
                          <a:solidFill>
                            <a:srgbClr val="A53010"/>
                          </a:solidFill>
                          <a:effectLst/>
                        </a:rPr>
                        <a:t>плейсхолдеров</a:t>
                      </a:r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 в полях ввода и указателей на обязательность заполнения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254079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Проверить наличие иконки "глаза" в полях паролей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284014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Проверить все формы на сайте - наличие полей,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29220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авторизации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93188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75782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работу кнопки при заполнении полей валидными данными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530995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работу кнопки при заполнении полей невалидными данными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933140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на уязвимости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903887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регистрации нового пользователя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Блок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245407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14006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849600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23033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необязательных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851346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на уязвимости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42883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Страница личного кабинета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054818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Кнопки личного кабинета работают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33037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На плитках кнопок верно отображаются статусы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797442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Боковая панель открывается и сворачивается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31905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«Данные» 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368264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059492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82675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необязательных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773789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возможность очистки полей даты рождения (дат-пикер), категория и пол (выпадающие списки)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344715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даты рождения даты-пикера с помощью граничного разбиения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3252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работу полей с выпадающими списками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74856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на уязвимости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547547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«Введите новый номер» 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60333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756142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обязательного поля в форме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056339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698408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"Сбросить пароль"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71639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9620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обязательного поля в форме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296346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Проверить, что на почту существующего пользователя отправляется письмо со ссылкой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047109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на уязвимости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12272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установки нового пароля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445361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873554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обязательных полей в форме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38865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работу иконки "глаза"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17116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«Смена пароля» 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9744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91305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обязательных полей в форме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287346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с блоками документов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581723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6028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Блок «Документы на обучение»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34274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872030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Блок «Персональные данные»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9661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Проверка работоспособности кнопок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754496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«Паспорт» 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82162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 Знак звездочки есть у обязательных полей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02516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851377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валидацию необязательных полей в формах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594556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возможность очистки полей даты рождения (дат-пикер), категория и пол (выпадающие списки)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15239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даты рождения даты-пикера с помощью граничного разбиения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45158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поля ввода даты выдачи паспорта( даты-пикера) с помощью граничного разбиения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05212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Проверка загрузки файлов в формах "Паспорт", "Диплом", "Заявление", "Договор" и "Согласие" - файл можно выбрать, загрузить, удалить, скачать и просмотреть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073615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Файлы скачиваются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78225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Файлы загружаются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43107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Выполняется проверка по типу и размеру файла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17217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Загруженные документы открываются правильно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26177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Файлы удаляются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817642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Файлы проверяются на вредоносность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63604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Проверка отправки файлов в формах "Паспорт", "Диплом", "Заявление", "Договор" и "Согласие"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18731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Проверить, что файлы переданы в базу данных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50787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Проверить, что после изменения статуса файла на "Принят", его нельзя удалить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97316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Форма «Диплом и сертификат"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71234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изменение статуса кнопок в зависимости от статуса обучения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Пропущено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62594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Боковая панель (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Sidebar) </a:t>
                      </a:r>
                      <a:endParaRPr lang="en-US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68386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Проверить, что все кнопки нажимаются, все переходы выполняются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Найдены дефекты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68136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 Footer 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страницы 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945661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-- Проверить интеграцию в формах с электронной почтой и телефоном для обратной связи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172515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Чек лист тестирования верстки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62410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Кодировка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UTF-8</a:t>
                      </a:r>
                      <a:endParaRPr lang="en-US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886053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Шрифты прогружаются и работают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453458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Нет ошибок HTML и CSS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46428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Проверить элементы на разных разрешениях экранов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35508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Формы при сворачивании окна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726047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Проверить верстку в разных браузерах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62219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Проверить, что нет больших комментариев в коде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22305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Есть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favicon 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на сайте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4156930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SEO 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чек лист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59297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Проверить, что нет запрета индексации в файле robots.txt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29641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На всех страницах есть ровно один тег H1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1662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Сайт на протоколе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HTTPS</a:t>
                      </a:r>
                      <a:endParaRPr lang="en-US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749830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На сайте есть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favicon</a:t>
                      </a:r>
                      <a:endParaRPr lang="en-US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53253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На сайте есть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sitemap</a:t>
                      </a:r>
                      <a:endParaRPr lang="en-US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79099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Нет дублирующихся страниц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563910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 Есть хлебные крошки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1959030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Чек-лист безопасности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12339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Проверка одновременной работы в нескольких браузерах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2915699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SQL-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инъекции,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XSS-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инъекции и </a:t>
                      </a:r>
                      <a:r>
                        <a:rPr lang="en-US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HTML-</a:t>
                      </a:r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инъекции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3835395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Тестирование ролей пользователей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>
                          <a:solidFill>
                            <a:srgbClr val="A53010"/>
                          </a:solidFill>
                          <a:effectLst/>
                        </a:rPr>
                        <a:t>Не выполнено</a:t>
                      </a:r>
                      <a:endParaRPr lang="ru-RU" sz="1200" b="0" i="0" u="none" strike="noStrike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dirty="0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9" marR="1609" marT="1609" marB="0" anchor="b"/>
                </a:tc>
                <a:extLst>
                  <a:ext uri="{0D108BD9-81ED-4DB2-BD59-A6C34878D82A}">
                    <a16:rowId xmlns:a16="http://schemas.microsoft.com/office/drawing/2014/main" val="72894557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88C0F91-C790-0EF3-6E7F-49404C745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2946"/>
              </p:ext>
            </p:extLst>
          </p:nvPr>
        </p:nvGraphicFramePr>
        <p:xfrm>
          <a:off x="1047751" y="1789367"/>
          <a:ext cx="10610850" cy="4585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6950">
                  <a:extLst>
                    <a:ext uri="{9D8B030D-6E8A-4147-A177-3AD203B41FA5}">
                      <a16:colId xmlns:a16="http://schemas.microsoft.com/office/drawing/2014/main" val="608068502"/>
                    </a:ext>
                  </a:extLst>
                </a:gridCol>
                <a:gridCol w="3536950">
                  <a:extLst>
                    <a:ext uri="{9D8B030D-6E8A-4147-A177-3AD203B41FA5}">
                      <a16:colId xmlns:a16="http://schemas.microsoft.com/office/drawing/2014/main" val="819772283"/>
                    </a:ext>
                  </a:extLst>
                </a:gridCol>
                <a:gridCol w="3536950">
                  <a:extLst>
                    <a:ext uri="{9D8B030D-6E8A-4147-A177-3AD203B41FA5}">
                      <a16:colId xmlns:a16="http://schemas.microsoft.com/office/drawing/2014/main" val="4034818199"/>
                    </a:ext>
                  </a:extLst>
                </a:gridCol>
              </a:tblGrid>
              <a:tr h="501067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Тест-кейсов</a:t>
                      </a:r>
                      <a:endParaRPr lang="ru-RU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25303"/>
                  </a:ext>
                </a:extLst>
              </a:tr>
              <a:tr h="8719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solidFill>
                            <a:srgbClr val="A53010"/>
                          </a:solidFill>
                          <a:effectLst/>
                        </a:rPr>
                        <a:t>До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0" dirty="0">
                          <a:solidFill>
                            <a:srgbClr val="A53010"/>
                          </a:solidFill>
                          <a:effectLst/>
                        </a:rPr>
                        <a:t>применения техник тест-дизайна</a:t>
                      </a:r>
                      <a:endParaRPr lang="ru-RU" sz="2000" b="0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solidFill>
                            <a:srgbClr val="A53010"/>
                          </a:solidFill>
                          <a:effectLst/>
                        </a:rPr>
                        <a:t> </a:t>
                      </a:r>
                      <a:endParaRPr lang="ru-RU" sz="2000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rgbClr val="A53010"/>
                          </a:solidFill>
                          <a:effectLst/>
                        </a:rPr>
                        <a:t>После</a:t>
                      </a:r>
                      <a:r>
                        <a:rPr lang="ru-RU" sz="2400" dirty="0">
                          <a:solidFill>
                            <a:srgbClr val="A53010"/>
                          </a:solidFill>
                          <a:effectLst/>
                        </a:rPr>
                        <a:t> применения техник тест-дизайна</a:t>
                      </a:r>
                      <a:endParaRPr lang="ru-RU" sz="2000" dirty="0">
                        <a:solidFill>
                          <a:srgbClr val="A5301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14753"/>
                  </a:ext>
                </a:extLst>
              </a:tr>
              <a:tr h="282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778</a:t>
                      </a:r>
                      <a:endParaRPr lang="ru-RU" sz="11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1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372</a:t>
                      </a:r>
                      <a:endParaRPr lang="ru-RU" sz="11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248097"/>
                  </a:ext>
                </a:extLst>
              </a:tr>
            </a:tbl>
          </a:graphicData>
        </a:graphic>
      </p:graphicFrame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30BBC41-72EA-C9B3-2C02-2328EB9D383C}"/>
              </a:ext>
            </a:extLst>
          </p:cNvPr>
          <p:cNvSpPr/>
          <p:nvPr/>
        </p:nvSpPr>
        <p:spPr>
          <a:xfrm>
            <a:off x="4667250" y="3695700"/>
            <a:ext cx="3438525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C70E5274-F572-90F3-ED7A-E2043D5EB70F}"/>
              </a:ext>
            </a:extLst>
          </p:cNvPr>
          <p:cNvSpPr/>
          <p:nvPr/>
        </p:nvSpPr>
        <p:spPr>
          <a:xfrm>
            <a:off x="0" y="606392"/>
            <a:ext cx="9136798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06;g12ef7c4f354_0_6">
            <a:extLst>
              <a:ext uri="{FF2B5EF4-FFF2-40B4-BE49-F238E27FC236}">
                <a16:creationId xmlns:a16="http://schemas.microsoft.com/office/drawing/2014/main" id="{E659BFB4-24CC-C814-2A00-87B7AA138F19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Задание №4. Применение техник тест-дизайна</a:t>
            </a:r>
          </a:p>
        </p:txBody>
      </p:sp>
    </p:spTree>
    <p:extLst>
      <p:ext uri="{BB962C8B-B14F-4D97-AF65-F5344CB8AC3E}">
        <p14:creationId xmlns:p14="http://schemas.microsoft.com/office/powerpoint/2010/main" val="35611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9236 L 0.00287 -2.325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10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6 от 3 ноября_Trim">
            <a:hlinkClick r:id="" action="ppaction://media"/>
            <a:extLst>
              <a:ext uri="{FF2B5EF4-FFF2-40B4-BE49-F238E27FC236}">
                <a16:creationId xmlns:a16="http://schemas.microsoft.com/office/drawing/2014/main" id="{CBC5F1A3-C2EA-E64A-8128-3507AD4C5E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6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40" y="1019174"/>
            <a:ext cx="10500360" cy="656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BECBE9BC-658E-1864-A9FD-1E2E5CD63006}"/>
              </a:ext>
            </a:extLst>
          </p:cNvPr>
          <p:cNvSpPr/>
          <p:nvPr/>
        </p:nvSpPr>
        <p:spPr>
          <a:xfrm>
            <a:off x="0" y="606392"/>
            <a:ext cx="5172076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06;g12ef7c4f354_0_6">
            <a:extLst>
              <a:ext uri="{FF2B5EF4-FFF2-40B4-BE49-F238E27FC236}">
                <a16:creationId xmlns:a16="http://schemas.microsoft.com/office/drawing/2014/main" id="{1974FAB9-1DF8-A150-7BB5-64C554E02B47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Задание №5. </a:t>
            </a: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Автотесты</a:t>
            </a:r>
            <a:endParaRPr lang="ru-RU" sz="2800" b="1" dirty="0">
              <a:solidFill>
                <a:schemeClr val="bg1">
                  <a:lumMod val="95000"/>
                </a:schemeClr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789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c4ad95615_0_114"/>
          <p:cNvSpPr txBox="1">
            <a:spLocks noGrp="1"/>
          </p:cNvSpPr>
          <p:nvPr>
            <p:ph idx="4294967295"/>
          </p:nvPr>
        </p:nvSpPr>
        <p:spPr>
          <a:xfrm>
            <a:off x="2085975" y="2583864"/>
            <a:ext cx="8648700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Было много позитива, надежд. </a:t>
            </a:r>
            <a:endParaRPr lang="en-US" sz="3025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И информации о том, чего мы еще не знаем и что изучать тем, кто почувствовал себя тестировщиком.</a:t>
            </a:r>
            <a:endParaRPr sz="3025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BECBE9BC-658E-1864-A9FD-1E2E5CD63006}"/>
              </a:ext>
            </a:extLst>
          </p:cNvPr>
          <p:cNvSpPr/>
          <p:nvPr/>
        </p:nvSpPr>
        <p:spPr>
          <a:xfrm>
            <a:off x="-1" y="606392"/>
            <a:ext cx="3314701" cy="67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06;g12ef7c4f354_0_6">
            <a:extLst>
              <a:ext uri="{FF2B5EF4-FFF2-40B4-BE49-F238E27FC236}">
                <a16:creationId xmlns:a16="http://schemas.microsoft.com/office/drawing/2014/main" id="{1974FAB9-1DF8-A150-7BB5-64C554E02B47}"/>
              </a:ext>
            </a:extLst>
          </p:cNvPr>
          <p:cNvSpPr txBox="1">
            <a:spLocks/>
          </p:cNvSpPr>
          <p:nvPr/>
        </p:nvSpPr>
        <p:spPr>
          <a:xfrm>
            <a:off x="225110" y="512510"/>
            <a:ext cx="8911687" cy="86153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Заключение</a:t>
            </a:r>
          </a:p>
        </p:txBody>
      </p:sp>
      <p:sp>
        <p:nvSpPr>
          <p:cNvPr id="5" name="Google Shape;228;g11c4ad95615_0_114">
            <a:extLst>
              <a:ext uri="{FF2B5EF4-FFF2-40B4-BE49-F238E27FC236}">
                <a16:creationId xmlns:a16="http://schemas.microsoft.com/office/drawing/2014/main" id="{68CCE1D7-6796-4EC6-947D-B6B3FD443E46}"/>
              </a:ext>
            </a:extLst>
          </p:cNvPr>
          <p:cNvSpPr txBox="1">
            <a:spLocks/>
          </p:cNvSpPr>
          <p:nvPr/>
        </p:nvSpPr>
        <p:spPr>
          <a:xfrm>
            <a:off x="5162550" y="2982546"/>
            <a:ext cx="2886075" cy="892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SzPts val="1800"/>
              <a:buFont typeface="Wingdings 3" charset="2"/>
              <a:buNone/>
            </a:pPr>
            <a:r>
              <a:rPr lang="ru-RU" sz="302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Спасибо!</a:t>
            </a:r>
          </a:p>
          <a:p>
            <a:pPr marL="0" indent="0">
              <a:lnSpc>
                <a:spcPct val="90000"/>
              </a:lnSpc>
              <a:buSzPts val="1800"/>
              <a:buFont typeface="Wingdings 3" charset="2"/>
              <a:buNone/>
            </a:pPr>
            <a:endParaRPr lang="ru-RU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uiExpand="1" build="p"/>
      <p:bldP spid="228" grpId="1" uiExpand="1" build="p"/>
      <p:bldP spid="5" grpId="0"/>
    </p:bld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1049</TotalTime>
  <Words>11312</Words>
  <Application>Microsoft Office PowerPoint</Application>
  <PresentationFormat>Широкоэкранный</PresentationFormat>
  <Paragraphs>1434</Paragraphs>
  <Slides>9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Montserrat Medium</vt:lpstr>
      <vt:lpstr>Century Gothic</vt:lpstr>
      <vt:lpstr>Calibri</vt:lpstr>
      <vt:lpstr>Times New Roman</vt:lpstr>
      <vt:lpstr>Wingdings 3</vt:lpstr>
      <vt:lpstr>Легкий дым</vt:lpstr>
      <vt:lpstr>Презентация PowerPoint</vt:lpstr>
      <vt:lpstr>СОДЕРЖАНИЕ</vt:lpstr>
      <vt:lpstr>Задание №1. Изучение объекта тестирования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user</cp:lastModifiedBy>
  <cp:revision>20</cp:revision>
  <dcterms:created xsi:type="dcterms:W3CDTF">2021-04-07T09:04:13Z</dcterms:created>
  <dcterms:modified xsi:type="dcterms:W3CDTF">2022-11-04T15:04:14Z</dcterms:modified>
</cp:coreProperties>
</file>